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1" r:id="rId6"/>
    <p:sldId id="265" r:id="rId7"/>
    <p:sldId id="266" r:id="rId8"/>
    <p:sldId id="283" r:id="rId9"/>
    <p:sldId id="284" r:id="rId10"/>
    <p:sldId id="268" r:id="rId11"/>
    <p:sldId id="281" r:id="rId12"/>
    <p:sldId id="276" r:id="rId13"/>
    <p:sldId id="269" r:id="rId14"/>
    <p:sldId id="271" r:id="rId15"/>
    <p:sldId id="270" r:id="rId16"/>
    <p:sldId id="263" r:id="rId17"/>
    <p:sldId id="288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8FBF6-F495-420D-B40C-05D724F6E1E0}" v="1" dt="2025-08-22T18:37:03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ffel, Emily" userId="c0f322e9-a1b1-4adf-9ca6-280530473b33" providerId="ADAL" clId="{1C38FBF6-F495-420D-B40C-05D724F6E1E0}"/>
    <pc:docChg chg="undo custSel delSld modSld sldOrd">
      <pc:chgData name="Stoffel, Emily" userId="c0f322e9-a1b1-4adf-9ca6-280530473b33" providerId="ADAL" clId="{1C38FBF6-F495-420D-B40C-05D724F6E1E0}" dt="2025-08-22T20:31:00.342" v="532" actId="1076"/>
      <pc:docMkLst>
        <pc:docMk/>
      </pc:docMkLst>
      <pc:sldChg chg="modSp mod">
        <pc:chgData name="Stoffel, Emily" userId="c0f322e9-a1b1-4adf-9ca6-280530473b33" providerId="ADAL" clId="{1C38FBF6-F495-420D-B40C-05D724F6E1E0}" dt="2025-08-22T20:31:00.342" v="532" actId="1076"/>
        <pc:sldMkLst>
          <pc:docMk/>
          <pc:sldMk cId="3343427494" sldId="261"/>
        </pc:sldMkLst>
        <pc:spChg chg="mod">
          <ac:chgData name="Stoffel, Emily" userId="c0f322e9-a1b1-4adf-9ca6-280530473b33" providerId="ADAL" clId="{1C38FBF6-F495-420D-B40C-05D724F6E1E0}" dt="2025-08-22T20:31:00.342" v="532" actId="1076"/>
          <ac:spMkLst>
            <pc:docMk/>
            <pc:sldMk cId="3343427494" sldId="261"/>
            <ac:spMk id="3" creationId="{08B0B62C-7FDA-E63D-3E80-B48F3C5A6443}"/>
          </ac:spMkLst>
        </pc:spChg>
        <pc:spChg chg="mod">
          <ac:chgData name="Stoffel, Emily" userId="c0f322e9-a1b1-4adf-9ca6-280530473b33" providerId="ADAL" clId="{1C38FBF6-F495-420D-B40C-05D724F6E1E0}" dt="2025-08-19T14:06:02.767" v="60" actId="20577"/>
          <ac:spMkLst>
            <pc:docMk/>
            <pc:sldMk cId="3343427494" sldId="261"/>
            <ac:spMk id="11" creationId="{E098FCF9-E8FD-BEA6-8A7E-B21494C8A57E}"/>
          </ac:spMkLst>
        </pc:spChg>
        <pc:picChg chg="mod">
          <ac:chgData name="Stoffel, Emily" userId="c0f322e9-a1b1-4adf-9ca6-280530473b33" providerId="ADAL" clId="{1C38FBF6-F495-420D-B40C-05D724F6E1E0}" dt="2025-08-22T20:31:00.342" v="532" actId="1076"/>
          <ac:picMkLst>
            <pc:docMk/>
            <pc:sldMk cId="3343427494" sldId="261"/>
            <ac:picMk id="7" creationId="{66629FA1-58CC-74D7-BFEB-603CDBCD1995}"/>
          </ac:picMkLst>
        </pc:picChg>
      </pc:sldChg>
      <pc:sldChg chg="modSp mod">
        <pc:chgData name="Stoffel, Emily" userId="c0f322e9-a1b1-4adf-9ca6-280530473b33" providerId="ADAL" clId="{1C38FBF6-F495-420D-B40C-05D724F6E1E0}" dt="2025-08-19T14:23:18.666" v="502" actId="20577"/>
        <pc:sldMkLst>
          <pc:docMk/>
          <pc:sldMk cId="470464605" sldId="268"/>
        </pc:sldMkLst>
        <pc:spChg chg="mod">
          <ac:chgData name="Stoffel, Emily" userId="c0f322e9-a1b1-4adf-9ca6-280530473b33" providerId="ADAL" clId="{1C38FBF6-F495-420D-B40C-05D724F6E1E0}" dt="2025-08-19T14:23:18.666" v="502" actId="20577"/>
          <ac:spMkLst>
            <pc:docMk/>
            <pc:sldMk cId="470464605" sldId="268"/>
            <ac:spMk id="8" creationId="{9F7F3BE7-ED69-98D9-B814-31AFF9153BF7}"/>
          </ac:spMkLst>
        </pc:spChg>
      </pc:sldChg>
      <pc:sldChg chg="addSp delSp modSp mod">
        <pc:chgData name="Stoffel, Emily" userId="c0f322e9-a1b1-4adf-9ca6-280530473b33" providerId="ADAL" clId="{1C38FBF6-F495-420D-B40C-05D724F6E1E0}" dt="2025-08-22T18:37:06.830" v="531" actId="478"/>
        <pc:sldMkLst>
          <pc:docMk/>
          <pc:sldMk cId="262646382" sldId="269"/>
        </pc:sldMkLst>
        <pc:picChg chg="add del mod">
          <ac:chgData name="Stoffel, Emily" userId="c0f322e9-a1b1-4adf-9ca6-280530473b33" providerId="ADAL" clId="{1C38FBF6-F495-420D-B40C-05D724F6E1E0}" dt="2025-08-22T18:37:06.830" v="531" actId="478"/>
          <ac:picMkLst>
            <pc:docMk/>
            <pc:sldMk cId="262646382" sldId="269"/>
            <ac:picMk id="2" creationId="{D6D684A0-223C-0DF3-D716-E62CA4B8B9FC}"/>
          </ac:picMkLst>
        </pc:picChg>
      </pc:sldChg>
      <pc:sldChg chg="modSp mod">
        <pc:chgData name="Stoffel, Emily" userId="c0f322e9-a1b1-4adf-9ca6-280530473b33" providerId="ADAL" clId="{1C38FBF6-F495-420D-B40C-05D724F6E1E0}" dt="2025-08-19T18:39:42.226" v="525" actId="20577"/>
        <pc:sldMkLst>
          <pc:docMk/>
          <pc:sldMk cId="3491824234" sldId="270"/>
        </pc:sldMkLst>
        <pc:spChg chg="mod">
          <ac:chgData name="Stoffel, Emily" userId="c0f322e9-a1b1-4adf-9ca6-280530473b33" providerId="ADAL" clId="{1C38FBF6-F495-420D-B40C-05D724F6E1E0}" dt="2025-08-19T18:39:42.226" v="525" actId="20577"/>
          <ac:spMkLst>
            <pc:docMk/>
            <pc:sldMk cId="3491824234" sldId="270"/>
            <ac:spMk id="3" creationId="{ACB2DFD8-0E7A-7B28-D665-DE345B889390}"/>
          </ac:spMkLst>
        </pc:spChg>
      </pc:sldChg>
      <pc:sldChg chg="modSp mod">
        <pc:chgData name="Stoffel, Emily" userId="c0f322e9-a1b1-4adf-9ca6-280530473b33" providerId="ADAL" clId="{1C38FBF6-F495-420D-B40C-05D724F6E1E0}" dt="2025-08-22T18:35:05.261" v="529"/>
        <pc:sldMkLst>
          <pc:docMk/>
          <pc:sldMk cId="4030332522" sldId="276"/>
        </pc:sldMkLst>
        <pc:spChg chg="mod">
          <ac:chgData name="Stoffel, Emily" userId="c0f322e9-a1b1-4adf-9ca6-280530473b33" providerId="ADAL" clId="{1C38FBF6-F495-420D-B40C-05D724F6E1E0}" dt="2025-08-22T18:35:05.261" v="529"/>
          <ac:spMkLst>
            <pc:docMk/>
            <pc:sldMk cId="4030332522" sldId="276"/>
            <ac:spMk id="5" creationId="{02737089-AED0-B2C3-F8AB-7DB3212FACC5}"/>
          </ac:spMkLst>
        </pc:spChg>
      </pc:sldChg>
      <pc:sldChg chg="modSp mod">
        <pc:chgData name="Stoffel, Emily" userId="c0f322e9-a1b1-4adf-9ca6-280530473b33" providerId="ADAL" clId="{1C38FBF6-F495-420D-B40C-05D724F6E1E0}" dt="2025-08-19T18:29:09.830" v="524" actId="20577"/>
        <pc:sldMkLst>
          <pc:docMk/>
          <pc:sldMk cId="3926133395" sldId="281"/>
        </pc:sldMkLst>
        <pc:spChg chg="mod">
          <ac:chgData name="Stoffel, Emily" userId="c0f322e9-a1b1-4adf-9ca6-280530473b33" providerId="ADAL" clId="{1C38FBF6-F495-420D-B40C-05D724F6E1E0}" dt="2025-08-19T18:29:09.830" v="524" actId="20577"/>
          <ac:spMkLst>
            <pc:docMk/>
            <pc:sldMk cId="3926133395" sldId="281"/>
            <ac:spMk id="3" creationId="{748F4986-B62D-F1A9-1E12-3936FC6B9991}"/>
          </ac:spMkLst>
        </pc:spChg>
      </pc:sldChg>
      <pc:sldChg chg="modSp mod">
        <pc:chgData name="Stoffel, Emily" userId="c0f322e9-a1b1-4adf-9ca6-280530473b33" providerId="ADAL" clId="{1C38FBF6-F495-420D-B40C-05D724F6E1E0}" dt="2025-08-19T14:09:42.852" v="61" actId="20577"/>
        <pc:sldMkLst>
          <pc:docMk/>
          <pc:sldMk cId="439020509" sldId="283"/>
        </pc:sldMkLst>
        <pc:spChg chg="mod">
          <ac:chgData name="Stoffel, Emily" userId="c0f322e9-a1b1-4adf-9ca6-280530473b33" providerId="ADAL" clId="{1C38FBF6-F495-420D-B40C-05D724F6E1E0}" dt="2025-08-19T14:09:42.852" v="61" actId="20577"/>
          <ac:spMkLst>
            <pc:docMk/>
            <pc:sldMk cId="439020509" sldId="283"/>
            <ac:spMk id="6" creationId="{05456BA2-0163-4EA9-649E-FCCA0C78CAE6}"/>
          </ac:spMkLst>
        </pc:spChg>
      </pc:sldChg>
      <pc:sldChg chg="del">
        <pc:chgData name="Stoffel, Emily" userId="c0f322e9-a1b1-4adf-9ca6-280530473b33" providerId="ADAL" clId="{1C38FBF6-F495-420D-B40C-05D724F6E1E0}" dt="2025-08-19T14:05:39.844" v="18" actId="2696"/>
        <pc:sldMkLst>
          <pc:docMk/>
          <pc:sldMk cId="2597896885" sldId="285"/>
        </pc:sldMkLst>
      </pc:sldChg>
      <pc:sldChg chg="ord">
        <pc:chgData name="Stoffel, Emily" userId="c0f322e9-a1b1-4adf-9ca6-280530473b33" providerId="ADAL" clId="{1C38FBF6-F495-420D-B40C-05D724F6E1E0}" dt="2025-08-19T14:05:51.347" v="20"/>
        <pc:sldMkLst>
          <pc:docMk/>
          <pc:sldMk cId="4021039475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09EBE-0D2C-0F4C-BAF3-12F57F2BF1F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B6D51-451E-CB48-89CB-2CE2AAE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9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B6D51-451E-CB48-89CB-2CE2AAEA7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 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CA01DE-3911-FF9B-E71E-F48AFDE0F0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1BF79-7EFA-C72B-C1F3-A43FE202CE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3440" y="2468623"/>
            <a:ext cx="640588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63654-C077-E685-FED9-9190B6C49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4948298"/>
            <a:ext cx="6405880" cy="9699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387FC2-8141-390A-A716-D4321EC9C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9280" r="18939" b="14524"/>
          <a:stretch/>
        </p:blipFill>
        <p:spPr>
          <a:xfrm>
            <a:off x="7635241" y="0"/>
            <a:ext cx="455676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66CFAC-6F19-4A77-3DC8-FD65E42527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27792" y="5294757"/>
            <a:ext cx="2910768" cy="10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49CF-EF73-B836-68EC-C651CDFDB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168" y="433137"/>
            <a:ext cx="2743200" cy="49570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42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35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0FAC-9292-1CEA-7320-703FE7DFE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296F-0906-93F2-D614-D1E5DD08C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209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FB5C7-61C4-5F45-3B6B-1AD1C4322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9474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00B0F0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479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ut 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7767A79-06B7-6376-32AB-4AA673D5A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t="24771" r="5064" b="26139"/>
          <a:stretch/>
        </p:blipFill>
        <p:spPr>
          <a:xfrm>
            <a:off x="5850195" y="-1"/>
            <a:ext cx="6341806" cy="5877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E14C71-777E-A97B-2373-AEF8586FD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627239"/>
            <a:ext cx="43434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DB0CF-A516-49CF-28D0-BC91B1ADD7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0"/>
            <a:ext cx="6172200" cy="5159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Cut out image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FD497-0A55-2E48-BC25-594DE6062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7439"/>
            <a:ext cx="4343400" cy="111841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98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BF79-7EFA-C72B-C1F3-A43FE202CE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2" y="2795639"/>
            <a:ext cx="8590933" cy="2387600"/>
          </a:xfrm>
        </p:spPr>
        <p:txBody>
          <a:bodyPr anchor="t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63654-C077-E685-FED9-9190B6C49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000919"/>
            <a:ext cx="8590935" cy="1655762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98690-16BC-9996-F99A-2052C6AB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7EEF-3943-20CE-524B-7CDBFE34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E87AD3-649D-A844-AF0B-0678849FBB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A81458E-C957-741D-F230-75F12781C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9991" y="213928"/>
            <a:ext cx="2202634" cy="488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7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 In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CA01DE-3911-FF9B-E71E-F48AFDE0F0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1BF79-7EFA-C72B-C1F3-A43FE202CE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3440" y="2385106"/>
            <a:ext cx="640588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63654-C077-E685-FED9-9190B6C49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4864781"/>
            <a:ext cx="6405880" cy="9699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31387FC2-8141-390A-A716-D4321EC9C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281" r="18764" b="14524"/>
          <a:stretch/>
        </p:blipFill>
        <p:spPr>
          <a:xfrm>
            <a:off x="7625408" y="0"/>
            <a:ext cx="4566592" cy="685800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9312CBC-D134-59BE-1BBD-CDF5972D9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333" t="25107" b="23521"/>
          <a:stretch/>
        </p:blipFill>
        <p:spPr>
          <a:xfrm rot="16200000">
            <a:off x="7760772" y="2256188"/>
            <a:ext cx="6946496" cy="24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2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46DC-6B7B-3B4C-FC45-FBF2331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944"/>
            <a:ext cx="2743200" cy="4711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D93DD-DB0A-B003-866E-DA3B6EE8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664944"/>
            <a:ext cx="7315200" cy="4711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F10E4-A847-953C-791E-E4F102B7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872E-775D-D730-8897-2959A494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7AD3-649D-A844-AF0B-0678849F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F09B-1BF1-7686-5C50-96BC1FB61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355"/>
            <a:ext cx="10515600" cy="58170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1A58B-B408-AEE5-3A49-F49962BF2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2448"/>
            <a:ext cx="5181600" cy="4188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E3239-D884-3BE4-40B0-DF99288EB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2448"/>
            <a:ext cx="5181600" cy="4188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3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5CF6-A139-60BE-1D19-BD5368E62A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78769"/>
            <a:ext cx="10515600" cy="844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A662C-A796-7D50-4BBD-F2B27B1F69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323474"/>
            <a:ext cx="5157787" cy="84470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EDAF8-C621-AF26-59A6-CF9584D77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8179"/>
            <a:ext cx="5157787" cy="34746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5338F-3750-5432-3963-E922F1FD92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23474"/>
            <a:ext cx="5183188" cy="84470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72F48-D031-3660-40E6-BDC5C430E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68179"/>
            <a:ext cx="5183188" cy="3474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472795-0D44-CEEB-0B21-C871BE732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8384"/>
            <a:ext cx="3259822" cy="4164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DF8FE-7A82-8F7A-2B3B-5A304E2BC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7291"/>
            <a:ext cx="10515600" cy="58170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6B42AB-108F-A7D0-6B74-8811E3745BE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495800" y="1418384"/>
            <a:ext cx="3259822" cy="4164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FA1345-4897-4FC9-70D0-27DE994E6C9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1418384"/>
            <a:ext cx="3259822" cy="4164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7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215A0AE-DE2B-C74F-8F2F-80580BB2741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41E674-99F1-8B47-B707-2A5AF86ED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168" y="1123837"/>
            <a:ext cx="4150360" cy="4601183"/>
          </a:xfrm>
          <a:noFill/>
        </p:spPr>
        <p:txBody>
          <a:bodyPr lIns="182880" tIns="182880" rIns="182880">
            <a:normAutofit/>
          </a:bodyPr>
          <a:lstStyle>
            <a:lvl1pPr algn="ctr">
              <a:lnSpc>
                <a:spcPct val="7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034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itl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E6A9EE-D22D-BD72-EC05-2DBC88D3F1B5}"/>
              </a:ext>
            </a:extLst>
          </p:cNvPr>
          <p:cNvSpPr/>
          <p:nvPr userDrawn="1"/>
        </p:nvSpPr>
        <p:spPr>
          <a:xfrm>
            <a:off x="187159" y="235976"/>
            <a:ext cx="3372465" cy="54569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191" y="857864"/>
            <a:ext cx="2834640" cy="237744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15656" y="235976"/>
            <a:ext cx="8189185" cy="545690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3191" y="3207872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29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A86D9FB-ED2A-4828-8929-5822A1E04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8742" r="-827" b="24724"/>
          <a:stretch/>
        </p:blipFill>
        <p:spPr>
          <a:xfrm>
            <a:off x="0" y="0"/>
            <a:ext cx="5667884" cy="58570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976987-A42F-3356-B398-3AAEEA96D235}"/>
              </a:ext>
            </a:extLst>
          </p:cNvPr>
          <p:cNvSpPr/>
          <p:nvPr userDrawn="1"/>
        </p:nvSpPr>
        <p:spPr>
          <a:xfrm>
            <a:off x="0" y="5881471"/>
            <a:ext cx="12188824" cy="973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F4948-8217-0BC5-0555-20965660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40"/>
            <a:ext cx="2743200" cy="471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A618A-799A-79D0-D658-17AF070BA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1158240"/>
            <a:ext cx="7315200" cy="471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A50F1-1660-6557-A7CF-D30D1A9F8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Travel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876D6-9DAA-06E0-8755-AE83459FA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DE87AD3-649D-A844-AF0B-0678849FBB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3EC210-08BD-B65C-97B3-C3B6AF0F2FE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160097" y="6034063"/>
            <a:ext cx="1766602" cy="6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2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49" r:id="rId3"/>
    <p:sldLayoutId id="2147483650" r:id="rId4"/>
    <p:sldLayoutId id="2147483652" r:id="rId5"/>
    <p:sldLayoutId id="2147483653" r:id="rId6"/>
    <p:sldLayoutId id="2147483662" r:id="rId7"/>
    <p:sldLayoutId id="2147483660" r:id="rId8"/>
    <p:sldLayoutId id="2147483661" r:id="rId9"/>
    <p:sldLayoutId id="2147483654" r:id="rId10"/>
    <p:sldLayoutId id="2147483655" r:id="rId11"/>
    <p:sldLayoutId id="2147483656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wisconsin.edu/travel/lodging-and-meal-per-diem-calculator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onsin.edu/travel/2025/07/21/important-information-workday-legal-name-used-for-airline-tickets/" TargetMode="External"/><Relationship Id="rId3" Type="http://schemas.openxmlformats.org/officeDocument/2006/relationships/hyperlink" Target="https://www.wisconsin.edu/travel/" TargetMode="External"/><Relationship Id="rId7" Type="http://schemas.openxmlformats.org/officeDocument/2006/relationships/hyperlink" Target="mailto:Emily.Stoffel@wisconsin.edu" TargetMode="External"/><Relationship Id="rId2" Type="http://schemas.openxmlformats.org/officeDocument/2006/relationships/hyperlink" Target="https://www.wisconsin.edu/travel/uw-stout-travel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yworkday.com/wisconsin/d/home.htmld" TargetMode="External"/><Relationship Id="rId11" Type="http://schemas.openxmlformats.org/officeDocument/2006/relationships/hyperlink" Target="https://liveuwstout.sharepoint.com/sites/2022/Safety-Risk-Management/SitePages/Driving-Procedures.aspx" TargetMode="External"/><Relationship Id="rId5" Type="http://schemas.openxmlformats.org/officeDocument/2006/relationships/hyperlink" Target="https://my.foxworldtravel.com/uw/saml2/login?redirect_url=https://my.foxworldtravel.com/concur/saml" TargetMode="External"/><Relationship Id="rId10" Type="http://schemas.openxmlformats.org/officeDocument/2006/relationships/hyperlink" Target="https://kb.wisconsin.edu/workday/internal/148152" TargetMode="External"/><Relationship Id="rId4" Type="http://schemas.openxmlformats.org/officeDocument/2006/relationships/hyperlink" Target="https://per-diem-calculator-a007.betty.app/" TargetMode="External"/><Relationship Id="rId9" Type="http://schemas.openxmlformats.org/officeDocument/2006/relationships/hyperlink" Target="https://kb.wisconsin.edu/workday/internal/1481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Emily.Stoffel@wisconsin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w86og98ab.cc.rs6.net/tn.jsp?f=001TIvAxUYtGt0Sj0lUgcTSdPD7H-Ir5mPuvri1d3jf13orfrgrWg8h1TvD32uCR18c554WaIrZmLXa-npbuzRj_stDL-FNeRbCoeJvQ1UO0IGiTh0dCNOWOk9MbZ90FU_1trER-bsSBVgqZ2bpMy97d-rcuK6ja9-aYiDIvcblu-xbc2IKoW62dw==&amp;c=zqD93qlxuS_HE0w0jbgj4_cFsaAU5VK0sGhXMCDMZXBQUYfeYQ_c-g==&amp;ch=_6Co027cM422yElnSLqofku39vOmrKFkkYTqgfRvWO2xssmUgcHk5A==__;!!Mak6IKo!I5hOuiNecU7mNTN1iMs9CM8EHwr6DY1Iotis-9UqTcBJPpQ5ZAXjjS85dUD99zdeDZOle4RufiQ7PfB4mv4IVSHchViv$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hyperlink" Target="https://urldefense.com/v3/__https:/w86og98ab.cc.rs6.net/tn.jsp?f=001TIvAxUYtGt0Sj0lUgcTSdPD7H-Ir5mPuvri1d3jf13orfrgrWg8h1TvD32uCR18cK6b_9dF00nVAKvkCnSF7nsIR5uI_4jwHqQD-HFfWL6Dm03LEKf_jh85g0K3EiyYC-70DazVSYQ3ffEKmV3qeO4M6jR3x0ijntk4JxBotwdW8eus5q20ruFR7WMIgWr5BAOn4twqh5fboqgFoQR_iF4wdIszydJxJdATxnjyWR5zhanAmdK18414wJuCPc3wB19EyCBt8IjvtetJ3B5YHCw==&amp;c=zqD93qlxuS_HE0w0jbgj4_cFsaAU5VK0sGhXMCDMZXBQUYfeYQ_c-g==&amp;ch=_6Co027cM422yElnSLqofku39vOmrKFkkYTqgfRvWO2xssmUgcHk5A==__;!!Mak6IKo!I5hOuiNecU7mNTN1iMs9CM8EHwr6DY1Iotis-9UqTcBJPpQ5ZAXjjS85dUD99zdeDZOle4RufiQ7PfB4mv4IVccTYXp7$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AF36-71B9-E33B-5182-F7D98CD834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Traveling on University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E99ED-E308-69C4-ABA5-9E60B9BA5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August 20,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3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D61443-D82B-573F-5E6E-35A06A7B3C66}"/>
              </a:ext>
            </a:extLst>
          </p:cNvPr>
          <p:cNvSpPr txBox="1">
            <a:spLocks/>
          </p:cNvSpPr>
          <p:nvPr/>
        </p:nvSpPr>
        <p:spPr>
          <a:xfrm>
            <a:off x="317938" y="312499"/>
            <a:ext cx="105156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0" dirty="0">
                <a:solidFill>
                  <a:schemeClr val="accent1"/>
                </a:solidFill>
              </a:rPr>
              <a:t>Ground Transport 	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CAE68B-5282-A717-BE20-7B375B280AC4}"/>
              </a:ext>
            </a:extLst>
          </p:cNvPr>
          <p:cNvSpPr/>
          <p:nvPr/>
        </p:nvSpPr>
        <p:spPr>
          <a:xfrm>
            <a:off x="9690931" y="3568627"/>
            <a:ext cx="2127903" cy="2127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Safety &amp; Risk Management</a:t>
            </a:r>
          </a:p>
          <a:p>
            <a:r>
              <a:rPr lang="en-US" dirty="0"/>
              <a:t>715-232-1793</a:t>
            </a:r>
          </a:p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597F8A-4D3F-B50C-5517-9BC1A5B8AB97}"/>
              </a:ext>
            </a:extLst>
          </p:cNvPr>
          <p:cNvGrpSpPr/>
          <p:nvPr/>
        </p:nvGrpSpPr>
        <p:grpSpPr>
          <a:xfrm>
            <a:off x="9746159" y="995474"/>
            <a:ext cx="2127903" cy="2127903"/>
            <a:chOff x="9746159" y="995474"/>
            <a:chExt cx="2127903" cy="212790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E572ABD-00FA-0212-2A40-9950D782DA92}"/>
                </a:ext>
              </a:extLst>
            </p:cNvPr>
            <p:cNvSpPr/>
            <p:nvPr/>
          </p:nvSpPr>
          <p:spPr>
            <a:xfrm>
              <a:off x="9746159" y="995474"/>
              <a:ext cx="2127903" cy="21279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/>
            </a:p>
            <a:p>
              <a:endParaRPr lang="en-US" sz="1400" dirty="0"/>
            </a:p>
            <a:p>
              <a:endParaRPr lang="en-US" sz="1400" dirty="0"/>
            </a:p>
            <a:p>
              <a:r>
                <a:rPr lang="en-US" sz="1400" dirty="0"/>
                <a:t>Fleet Vehicles</a:t>
              </a:r>
            </a:p>
            <a:p>
              <a:r>
                <a:rPr lang="en-US" sz="1400" dirty="0"/>
                <a:t>103 General Services Building</a:t>
              </a:r>
            </a:p>
            <a:p>
              <a:r>
                <a:rPr lang="en-US" sz="1400" dirty="0"/>
                <a:t>715-232-2200</a:t>
              </a:r>
            </a:p>
            <a:p>
              <a:r>
                <a:rPr lang="en-US" sz="1400" dirty="0"/>
                <a:t>vehiclef@uwstout.edu</a:t>
              </a:r>
            </a:p>
          </p:txBody>
        </p:sp>
        <p:pic>
          <p:nvPicPr>
            <p:cNvPr id="8" name="Graphic 7" descr="Employee badge outline">
              <a:extLst>
                <a:ext uri="{FF2B5EF4-FFF2-40B4-BE49-F238E27FC236}">
                  <a16:creationId xmlns:a16="http://schemas.microsoft.com/office/drawing/2014/main" id="{13693477-53C8-6746-7EAF-167C814A1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70073" y="1063898"/>
              <a:ext cx="764849" cy="764849"/>
            </a:xfrm>
            <a:prstGeom prst="rect">
              <a:avLst/>
            </a:prstGeom>
          </p:spPr>
        </p:pic>
      </p:grpSp>
      <p:pic>
        <p:nvPicPr>
          <p:cNvPr id="9" name="Graphic 8" descr="Employee badge with solid fill">
            <a:extLst>
              <a:ext uri="{FF2B5EF4-FFF2-40B4-BE49-F238E27FC236}">
                <a16:creationId xmlns:a16="http://schemas.microsoft.com/office/drawing/2014/main" id="{C4F35CA1-49C5-BD1D-1064-A0F854DFC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4845" y="3696400"/>
            <a:ext cx="795078" cy="795078"/>
          </a:xfrm>
          <a:prstGeom prst="rect">
            <a:avLst/>
          </a:prstGeom>
        </p:spPr>
      </p:pic>
      <p:pic>
        <p:nvPicPr>
          <p:cNvPr id="11" name="Graphic 10" descr="Address Book with solid fill">
            <a:extLst>
              <a:ext uri="{FF2B5EF4-FFF2-40B4-BE49-F238E27FC236}">
                <a16:creationId xmlns:a16="http://schemas.microsoft.com/office/drawing/2014/main" id="{E2C39044-7C29-5943-9C8B-E4C94CB06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686" y="1277263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78A04-61E7-12A9-84F3-6E7F56C26EAF}"/>
              </a:ext>
            </a:extLst>
          </p:cNvPr>
          <p:cNvSpPr txBox="1"/>
          <p:nvPr/>
        </p:nvSpPr>
        <p:spPr>
          <a:xfrm>
            <a:off x="1797043" y="1277263"/>
            <a:ext cx="6061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Driver Authorizations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Required for all drivers on university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be completed prior to travel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Required for rental vehicles, personal vehicles, fleet vehicles</a:t>
            </a:r>
          </a:p>
        </p:txBody>
      </p:sp>
      <p:pic>
        <p:nvPicPr>
          <p:cNvPr id="14" name="Graphic 13" descr="Taxi with solid fill">
            <a:extLst>
              <a:ext uri="{FF2B5EF4-FFF2-40B4-BE49-F238E27FC236}">
                <a16:creationId xmlns:a16="http://schemas.microsoft.com/office/drawing/2014/main" id="{2FD6F2D4-400C-E87F-824F-27075DA13A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0686" y="3429000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283864-3813-6722-9CD0-BEC529A8C4E6}"/>
              </a:ext>
            </a:extLst>
          </p:cNvPr>
          <p:cNvSpPr txBox="1"/>
          <p:nvPr/>
        </p:nvSpPr>
        <p:spPr>
          <a:xfrm>
            <a:off x="1859000" y="3429000"/>
            <a:ext cx="6061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Rental vehicles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Fleet vehicles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Personal vehicles</a:t>
            </a:r>
          </a:p>
        </p:txBody>
      </p:sp>
    </p:spTree>
    <p:extLst>
      <p:ext uri="{BB962C8B-B14F-4D97-AF65-F5344CB8AC3E}">
        <p14:creationId xmlns:p14="http://schemas.microsoft.com/office/powerpoint/2010/main" val="26264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F6EFFE-6879-D35A-1E0F-6FC53B5F19BD}"/>
              </a:ext>
            </a:extLst>
          </p:cNvPr>
          <p:cNvSpPr txBox="1">
            <a:spLocks/>
          </p:cNvSpPr>
          <p:nvPr/>
        </p:nvSpPr>
        <p:spPr>
          <a:xfrm>
            <a:off x="470590" y="388181"/>
            <a:ext cx="5981278" cy="10869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0" dirty="0">
                <a:solidFill>
                  <a:schemeClr val="accent1"/>
                </a:solidFill>
              </a:rPr>
              <a:t>Rental Vehicles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08621B-EBC3-3BA4-5270-6AEC08BFC336}"/>
              </a:ext>
            </a:extLst>
          </p:cNvPr>
          <p:cNvSpPr txBox="1">
            <a:spLocks/>
          </p:cNvSpPr>
          <p:nvPr/>
        </p:nvSpPr>
        <p:spPr>
          <a:xfrm>
            <a:off x="470590" y="1371601"/>
            <a:ext cx="7919877" cy="40637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Must utilize Enterprise/National or Hertz contracts</a:t>
            </a:r>
          </a:p>
          <a:p>
            <a:r>
              <a:rPr lang="en-US" sz="2400" dirty="0"/>
              <a:t>Book in Concur or directly with vendor (must ensure contract is applied)</a:t>
            </a:r>
          </a:p>
          <a:p>
            <a:r>
              <a:rPr lang="en-US" sz="2400" dirty="0"/>
              <a:t>Use rentals when it is the most cost-effective means of transport</a:t>
            </a:r>
          </a:p>
          <a:p>
            <a:r>
              <a:rPr lang="en-US" sz="2400" dirty="0"/>
              <a:t>Rent Compact/Standard/Intermediate vehicle classes</a:t>
            </a:r>
          </a:p>
          <a:p>
            <a:r>
              <a:rPr lang="en-US" sz="2400" dirty="0"/>
              <a:t>UW reimburses cost of rental vehicle and gas</a:t>
            </a:r>
          </a:p>
          <a:p>
            <a:r>
              <a:rPr lang="en-US" sz="2400" b="1" dirty="0"/>
              <a:t>Do NOT take any add-on services</a:t>
            </a:r>
          </a:p>
          <a:p>
            <a:r>
              <a:rPr lang="en-US" sz="2400" dirty="0"/>
              <a:t>Personal booking codes can be found on </a:t>
            </a:r>
            <a:r>
              <a:rPr lang="en-US" sz="2400" dirty="0" err="1"/>
              <a:t>TravelWIse</a:t>
            </a:r>
            <a:endParaRPr lang="en-US" sz="24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DCFFD96-6A29-6241-ED31-F6B34011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4655" y="2537813"/>
            <a:ext cx="2584502" cy="6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nterprise Logo transparent PNG - StickPNG">
            <a:extLst>
              <a:ext uri="{FF2B5EF4-FFF2-40B4-BE49-F238E27FC236}">
                <a16:creationId xmlns:a16="http://schemas.microsoft.com/office/drawing/2014/main" id="{4C290A68-E588-143F-D43E-9A1BD496E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4" b="27969"/>
          <a:stretch/>
        </p:blipFill>
        <p:spPr bwMode="auto">
          <a:xfrm>
            <a:off x="8753642" y="1240626"/>
            <a:ext cx="3106528" cy="92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rtz logo and symbol, meaning, history, PNG">
            <a:extLst>
              <a:ext uri="{FF2B5EF4-FFF2-40B4-BE49-F238E27FC236}">
                <a16:creationId xmlns:a16="http://schemas.microsoft.com/office/drawing/2014/main" id="{59D29471-A07C-62A9-59A8-9B007DD6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09" y="3403487"/>
            <a:ext cx="1646395" cy="92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7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3097-A60F-C6D6-B5FC-35C56037D1C2}"/>
              </a:ext>
            </a:extLst>
          </p:cNvPr>
          <p:cNvSpPr txBox="1">
            <a:spLocks/>
          </p:cNvSpPr>
          <p:nvPr/>
        </p:nvSpPr>
        <p:spPr>
          <a:xfrm>
            <a:off x="931901" y="760193"/>
            <a:ext cx="34751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0" dirty="0">
                <a:solidFill>
                  <a:schemeClr val="accent1">
                    <a:lumMod val="75000"/>
                  </a:schemeClr>
                </a:solidFill>
              </a:rPr>
              <a:t>Fleet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DFD8-0E7A-7B28-D665-DE345B889390}"/>
              </a:ext>
            </a:extLst>
          </p:cNvPr>
          <p:cNvSpPr txBox="1">
            <a:spLocks/>
          </p:cNvSpPr>
          <p:nvPr/>
        </p:nvSpPr>
        <p:spPr>
          <a:xfrm>
            <a:off x="546538" y="1422974"/>
            <a:ext cx="4555836" cy="2565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Fleet vehicles are encouraged for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all employees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Managed by Facilities Management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Not entered into reimbursement system</a:t>
            </a:r>
          </a:p>
          <a:p>
            <a:pPr lvl="1"/>
            <a:endParaRPr lang="en-US" dirty="0"/>
          </a:p>
        </p:txBody>
      </p:sp>
      <p:pic>
        <p:nvPicPr>
          <p:cNvPr id="4" name="Picture 4" descr="Car outline">
            <a:extLst>
              <a:ext uri="{FF2B5EF4-FFF2-40B4-BE49-F238E27FC236}">
                <a16:creationId xmlns:a16="http://schemas.microsoft.com/office/drawing/2014/main" id="{A797EBE1-F5A9-3142-DC5D-17F4F18D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5041716" y="136194"/>
            <a:ext cx="1503219" cy="1503219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F9A472-A7AA-5EE2-4CBB-7680E75BE543}"/>
              </a:ext>
            </a:extLst>
          </p:cNvPr>
          <p:cNvSpPr txBox="1">
            <a:spLocks/>
          </p:cNvSpPr>
          <p:nvPr/>
        </p:nvSpPr>
        <p:spPr>
          <a:xfrm>
            <a:off x="6262777" y="1422974"/>
            <a:ext cx="5188371" cy="40375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Mileage is entered into the reimbursement system at the Standard rate $0.70/mile</a:t>
            </a:r>
          </a:p>
          <a:p>
            <a:r>
              <a:rPr lang="en-US" sz="24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Turndown rate is no longer utilized</a:t>
            </a:r>
          </a:p>
          <a:p>
            <a:r>
              <a:rPr lang="en-US" sz="24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Workday expense reports calculate mileage automatically based on location information </a:t>
            </a:r>
          </a:p>
          <a:p>
            <a:r>
              <a:rPr lang="en-US" sz="24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Maps and receipts do not need to be included for reimbursement</a:t>
            </a:r>
          </a:p>
          <a:p>
            <a:r>
              <a:rPr lang="en-US" sz="24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Only mileage is reimbursable (</a:t>
            </a:r>
            <a:r>
              <a:rPr lang="en-US" sz="2400" dirty="0" err="1">
                <a:solidFill>
                  <a:schemeClr val="accent1"/>
                </a:solidFill>
                <a:latin typeface="Franklin Gothic Book" panose="020B0503020102020204" pitchFamily="34" charset="0"/>
              </a:rPr>
              <a:t>ie</a:t>
            </a:r>
            <a:r>
              <a:rPr lang="en-US" sz="24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. Gas is not reimbursed separately)</a:t>
            </a:r>
            <a:endParaRPr lang="en-US" sz="20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lvl="1"/>
            <a:endParaRPr lang="en-US" sz="20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7DF00A-B9AC-C463-A356-3964A25E4A15}"/>
              </a:ext>
            </a:extLst>
          </p:cNvPr>
          <p:cNvSpPr txBox="1">
            <a:spLocks/>
          </p:cNvSpPr>
          <p:nvPr/>
        </p:nvSpPr>
        <p:spPr>
          <a:xfrm>
            <a:off x="6895312" y="361545"/>
            <a:ext cx="4555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Personal Vehicles</a:t>
            </a:r>
          </a:p>
        </p:txBody>
      </p:sp>
    </p:spTree>
    <p:extLst>
      <p:ext uri="{BB962C8B-B14F-4D97-AF65-F5344CB8AC3E}">
        <p14:creationId xmlns:p14="http://schemas.microsoft.com/office/powerpoint/2010/main" val="349182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368490-5D15-43CF-F897-D66CAC8E37C3}"/>
              </a:ext>
            </a:extLst>
          </p:cNvPr>
          <p:cNvSpPr txBox="1">
            <a:spLocks/>
          </p:cNvSpPr>
          <p:nvPr/>
        </p:nvSpPr>
        <p:spPr>
          <a:xfrm>
            <a:off x="404648" y="34441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accent1"/>
                </a:solidFill>
              </a:rPr>
              <a:t>Meal and Incidental Per Diem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B7D9DA-E4E9-355D-3511-5F10D03A3330}"/>
              </a:ext>
            </a:extLst>
          </p:cNvPr>
          <p:cNvSpPr txBox="1">
            <a:spLocks/>
          </p:cNvSpPr>
          <p:nvPr/>
        </p:nvSpPr>
        <p:spPr>
          <a:xfrm>
            <a:off x="724922" y="11935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 Diem rates </a:t>
            </a:r>
          </a:p>
          <a:p>
            <a:pPr lvl="1"/>
            <a:r>
              <a:rPr lang="en-US" dirty="0"/>
              <a:t>Reimbursement paid directly to the employee AFTER travel</a:t>
            </a:r>
          </a:p>
          <a:p>
            <a:pPr lvl="1"/>
            <a:r>
              <a:rPr lang="en-US" dirty="0"/>
              <a:t>Vary based on location and number of meals needed</a:t>
            </a:r>
          </a:p>
          <a:p>
            <a:pPr lvl="1"/>
            <a:r>
              <a:rPr lang="en-US" dirty="0"/>
              <a:t>No longer deducting for first/last day; only deducting for meals provided</a:t>
            </a:r>
          </a:p>
          <a:p>
            <a:pPr lvl="1"/>
            <a:r>
              <a:rPr lang="en-US" dirty="0"/>
              <a:t>Day Trip - $15 </a:t>
            </a:r>
            <a:r>
              <a:rPr lang="en-US" i="1" dirty="0"/>
              <a:t>taxable</a:t>
            </a:r>
            <a:endParaRPr lang="en-US" dirty="0"/>
          </a:p>
          <a:p>
            <a:r>
              <a:rPr lang="en-US" dirty="0"/>
              <a:t>Incidentals are no longer calculated separately. If you claim all meals were provided, you will receive $0 for that day</a:t>
            </a:r>
          </a:p>
          <a:p>
            <a:r>
              <a:rPr lang="en-US" dirty="0"/>
              <a:t>Not recommended to pay for meals with Shared Liability Card; but, if you do, make sure to pay these card charges with personal funds</a:t>
            </a:r>
          </a:p>
          <a:p>
            <a:r>
              <a:rPr lang="en-US" dirty="0"/>
              <a:t>No receipts required for per diem</a:t>
            </a:r>
          </a:p>
          <a:p>
            <a:r>
              <a:rPr lang="en-US" dirty="0">
                <a:hlinkClick r:id="rId2"/>
              </a:rPr>
              <a:t>Per Diem Calculator</a:t>
            </a:r>
            <a:endParaRPr lang="en-US" dirty="0"/>
          </a:p>
        </p:txBody>
      </p:sp>
      <p:pic>
        <p:nvPicPr>
          <p:cNvPr id="5" name="Picture 2" descr="Burger and drink outline">
            <a:extLst>
              <a:ext uri="{FF2B5EF4-FFF2-40B4-BE49-F238E27FC236}">
                <a16:creationId xmlns:a16="http://schemas.microsoft.com/office/drawing/2014/main" id="{D054C4A1-04C0-872C-617C-A4878E8B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9848273" y="188768"/>
            <a:ext cx="2009486" cy="2009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275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48E1B-1574-CF43-54ED-35A9915BF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9432F9F-6237-335A-45DA-CC136A791F0C}"/>
              </a:ext>
            </a:extLst>
          </p:cNvPr>
          <p:cNvSpPr txBox="1">
            <a:spLocks/>
          </p:cNvSpPr>
          <p:nvPr/>
        </p:nvSpPr>
        <p:spPr>
          <a:xfrm>
            <a:off x="958171" y="2752722"/>
            <a:ext cx="6405880" cy="6762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Per Diem Calculator</a:t>
            </a:r>
          </a:p>
        </p:txBody>
      </p:sp>
    </p:spTree>
    <p:extLst>
      <p:ext uri="{BB962C8B-B14F-4D97-AF65-F5344CB8AC3E}">
        <p14:creationId xmlns:p14="http://schemas.microsoft.com/office/powerpoint/2010/main" val="4021039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0DCD868-429F-C145-6982-DEA0C1CBEA6B}"/>
              </a:ext>
            </a:extLst>
          </p:cNvPr>
          <p:cNvSpPr txBox="1">
            <a:spLocks/>
          </p:cNvSpPr>
          <p:nvPr/>
        </p:nvSpPr>
        <p:spPr>
          <a:xfrm>
            <a:off x="958171" y="2752722"/>
            <a:ext cx="6405880" cy="6762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Concur Walkthrough</a:t>
            </a:r>
          </a:p>
        </p:txBody>
      </p:sp>
    </p:spTree>
    <p:extLst>
      <p:ext uri="{BB962C8B-B14F-4D97-AF65-F5344CB8AC3E}">
        <p14:creationId xmlns:p14="http://schemas.microsoft.com/office/powerpoint/2010/main" val="109411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AF8C5-17F3-9583-E6BD-4135BA0B3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B80FF37-616D-1A5A-B7C6-6A9E09ABE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6026" y="479534"/>
            <a:ext cx="3595122" cy="969962"/>
          </a:xfrm>
        </p:spPr>
        <p:txBody>
          <a:bodyPr>
            <a:normAutofit/>
          </a:bodyPr>
          <a:lstStyle/>
          <a:p>
            <a:r>
              <a:rPr lang="en-US" sz="4000" dirty="0"/>
              <a:t>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6BA12-FC2B-5D63-4057-8A952BBFDF3C}"/>
              </a:ext>
            </a:extLst>
          </p:cNvPr>
          <p:cNvSpPr txBox="1"/>
          <p:nvPr/>
        </p:nvSpPr>
        <p:spPr>
          <a:xfrm>
            <a:off x="7277787" y="1136642"/>
            <a:ext cx="4669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2"/>
              </a:rPr>
              <a:t>UW Stout Travel Page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3"/>
              </a:rPr>
              <a:t>UW System </a:t>
            </a:r>
            <a:r>
              <a:rPr lang="en-US" sz="2400" dirty="0" err="1">
                <a:solidFill>
                  <a:schemeClr val="bg1"/>
                </a:solidFill>
                <a:hlinkClick r:id="rId3"/>
              </a:rPr>
              <a:t>TravelWIse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Per Diem Calculator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5"/>
              </a:rPr>
              <a:t>Concur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6"/>
              </a:rPr>
              <a:t>Workday</a:t>
            </a:r>
            <a:endParaRPr lang="en-US" sz="2400" dirty="0">
              <a:solidFill>
                <a:schemeClr val="bg1"/>
              </a:solidFill>
            </a:endParaRPr>
          </a:p>
          <a:p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Travel Manager Emily Stoffel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  <a:hlinkClick r:id="rId7"/>
              </a:rPr>
              <a:t>Emily.Stoffel@wisconsin.edu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608-263-1040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4EAAA25-52DA-CE30-450D-228BEBD1FFFC}"/>
              </a:ext>
            </a:extLst>
          </p:cNvPr>
          <p:cNvSpPr txBox="1">
            <a:spLocks/>
          </p:cNvSpPr>
          <p:nvPr/>
        </p:nvSpPr>
        <p:spPr>
          <a:xfrm>
            <a:off x="871907" y="2251976"/>
            <a:ext cx="6405880" cy="6762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Employee Checklist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C8550-907B-05A5-6A75-B311E933C541}"/>
              </a:ext>
            </a:extLst>
          </p:cNvPr>
          <p:cNvSpPr txBox="1"/>
          <p:nvPr/>
        </p:nvSpPr>
        <p:spPr>
          <a:xfrm>
            <a:off x="1179034" y="2815653"/>
            <a:ext cx="54457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hlinkClick r:id="rId8"/>
              </a:rPr>
              <a:t>Ensure name on Concur account is correct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Apply for UW card product/s if desired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hlinkClick r:id="rId9"/>
              </a:rPr>
              <a:t>Purchasing Card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hlinkClick r:id="rId10"/>
              </a:rPr>
              <a:t>Shared Liability Card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hlinkClick r:id="rId11"/>
              </a:rPr>
              <a:t>Complete a driver authorization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2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2610F61-8C2E-C691-3D26-EF17E31480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2F9B13-FD46-F7C3-9F15-B6B853AA3E7E}"/>
              </a:ext>
            </a:extLst>
          </p:cNvPr>
          <p:cNvSpPr/>
          <p:nvPr/>
        </p:nvSpPr>
        <p:spPr>
          <a:xfrm>
            <a:off x="0" y="1123837"/>
            <a:ext cx="4944532" cy="45864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6629FA1-58CC-74D7-BFEB-603CDBCD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6000"/>
          </a:blip>
          <a:srcRect l="13765" t="24033" r="10643" b="34103"/>
          <a:stretch/>
        </p:blipFill>
        <p:spPr>
          <a:xfrm>
            <a:off x="0" y="1091537"/>
            <a:ext cx="4944532" cy="4592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B0B62C-7FDA-E63D-3E80-B48F3C5A6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3" y="1118231"/>
            <a:ext cx="4944533" cy="4592041"/>
          </a:xfrm>
        </p:spPr>
        <p:txBody>
          <a:bodyPr>
            <a:normAutofit/>
          </a:bodyPr>
          <a:lstStyle/>
          <a:p>
            <a:r>
              <a:rPr lang="en-US" sz="3600" dirty="0"/>
              <a:t>Presenter: Emily Stoffel</a:t>
            </a:r>
            <a:br>
              <a:rPr lang="en-US" sz="3600" b="0" dirty="0"/>
            </a:br>
            <a:r>
              <a:rPr lang="en-US" sz="3200" b="0" dirty="0"/>
              <a:t>Regional Travel Manager</a:t>
            </a:r>
            <a:br>
              <a:rPr lang="en-US" sz="3200" b="0" dirty="0"/>
            </a:br>
            <a:r>
              <a:rPr lang="en-US" sz="3200" b="0" dirty="0">
                <a:hlinkClick r:id="rId4"/>
              </a:rPr>
              <a:t>Emily.Stoffel@wisconsin.edu</a:t>
            </a:r>
            <a:br>
              <a:rPr lang="en-US" sz="3200" b="0" dirty="0"/>
            </a:br>
            <a:endParaRPr lang="en-US" sz="3200" b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A68D5-43C7-FECD-1FBB-9C9030142179}"/>
              </a:ext>
            </a:extLst>
          </p:cNvPr>
          <p:cNvSpPr/>
          <p:nvPr/>
        </p:nvSpPr>
        <p:spPr>
          <a:xfrm>
            <a:off x="7247468" y="1138585"/>
            <a:ext cx="4944532" cy="45864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7490231-0D93-EBBE-817D-4C9558BC31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6000"/>
          </a:blip>
          <a:srcRect l="13765" t="24033" r="10643" b="34103"/>
          <a:stretch/>
        </p:blipFill>
        <p:spPr>
          <a:xfrm>
            <a:off x="7247468" y="1147728"/>
            <a:ext cx="4944532" cy="459204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E098FCF9-E8FD-BEA6-8A7E-B21494C8A57E}"/>
              </a:ext>
            </a:extLst>
          </p:cNvPr>
          <p:cNvSpPr txBox="1">
            <a:spLocks/>
          </p:cNvSpPr>
          <p:nvPr/>
        </p:nvSpPr>
        <p:spPr>
          <a:xfrm>
            <a:off x="7247467" y="1132980"/>
            <a:ext cx="4944533" cy="4592041"/>
          </a:xfrm>
          <a:prstGeom prst="rect">
            <a:avLst/>
          </a:prstGeom>
          <a:noFill/>
        </p:spPr>
        <p:txBody>
          <a:bodyPr vert="horz" lIns="182880" tIns="182880" rIns="18288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0" dirty="0"/>
              <a:t>Topics: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Authorizations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Paying for Travel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Travel Agencies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Airfare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Hotel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Car Rental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Ground Transport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Meal Per Diems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Per Diem Calculator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Concur Walkthrough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Resources</a:t>
            </a:r>
            <a:br>
              <a:rPr lang="en-US" sz="3200" b="0" dirty="0"/>
            </a:b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34342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2BF94-DB25-160C-5FB5-BB2F4C80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27239"/>
            <a:ext cx="4878388" cy="16002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Trebuchet MS" panose="020B0703020202090204" pitchFamily="34" charset="0"/>
              </a:rPr>
              <a:t>The more restrictive policy takes precedence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24388-818A-7BA5-8FFA-A1868213F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3227439"/>
            <a:ext cx="4649788" cy="111841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Always check with your supervisor/dept for specific travel policies</a:t>
            </a:r>
          </a:p>
          <a:p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A110557B-3F3F-70A7-44A7-E75A8B9C3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263" b="2263"/>
          <a:stretch/>
        </p:blipFill>
        <p:spPr>
          <a:xfrm>
            <a:off x="5183188" y="0"/>
            <a:ext cx="6172200" cy="5892800"/>
          </a:xfrm>
        </p:spPr>
      </p:pic>
    </p:spTree>
    <p:extLst>
      <p:ext uri="{BB962C8B-B14F-4D97-AF65-F5344CB8AC3E}">
        <p14:creationId xmlns:p14="http://schemas.microsoft.com/office/powerpoint/2010/main" val="324504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8065-33A9-F4DE-2F13-1AD81CA7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186972"/>
            <a:ext cx="4827588" cy="1600200"/>
          </a:xfrm>
        </p:spPr>
        <p:txBody>
          <a:bodyPr/>
          <a:lstStyle/>
          <a:p>
            <a:r>
              <a:rPr lang="en-US" dirty="0"/>
              <a:t>Travel Authorizations required for: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CD00447-0D96-3040-AF15-D8DAB7CF75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14" r="2014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5E677-40E4-9BF9-FBA2-FB3217C72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600" y="2829504"/>
            <a:ext cx="4700588" cy="192876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All international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All Academic Affairs employees’ domestic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All Academic Affairs employees attending virtual events even if no costs are incurred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3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CB23-0D38-6356-3912-60F18718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for Travel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3D06B-C762-2DD2-E4B9-5B5958A36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181" y="1323474"/>
            <a:ext cx="2429623" cy="844705"/>
          </a:xfrm>
        </p:spPr>
        <p:txBody>
          <a:bodyPr/>
          <a:lstStyle/>
          <a:p>
            <a:r>
              <a:rPr lang="en-US" dirty="0"/>
              <a:t>Personal Funds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70954-6A60-7824-BB80-A89057DBD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968" y="2168179"/>
            <a:ext cx="3758282" cy="2265350"/>
          </a:xfrm>
        </p:spPr>
        <p:txBody>
          <a:bodyPr>
            <a:normAutofit/>
          </a:bodyPr>
          <a:lstStyle/>
          <a:p>
            <a:r>
              <a:rPr lang="en-US" dirty="0"/>
              <a:t>Personal funds may always be used to pay for travel</a:t>
            </a:r>
          </a:p>
          <a:p>
            <a:r>
              <a:rPr lang="en-US" dirty="0"/>
              <a:t>Reimbursement is done through an expense report in Workday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8D367-6E2A-5545-0EC5-3A8F381D1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01222" y="1301414"/>
            <a:ext cx="3234906" cy="844705"/>
          </a:xfrm>
        </p:spPr>
        <p:txBody>
          <a:bodyPr/>
          <a:lstStyle/>
          <a:p>
            <a:r>
              <a:rPr lang="en-US" dirty="0"/>
              <a:t>Shared Liability Card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56BA2-0163-4EA9-649E-FCCA0C78C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2464" y="2047858"/>
            <a:ext cx="4235379" cy="3076233"/>
          </a:xfrm>
        </p:spPr>
        <p:txBody>
          <a:bodyPr>
            <a:normAutofit/>
          </a:bodyPr>
          <a:lstStyle/>
          <a:p>
            <a:r>
              <a:rPr lang="en-US" dirty="0"/>
              <a:t>Formerly Corporate Card</a:t>
            </a:r>
          </a:p>
          <a:p>
            <a:r>
              <a:rPr lang="en-US" dirty="0"/>
              <a:t>University-issued liability credit card only for travel = cardholder’s responsibility to pay within 60 days, or late fees are assessed</a:t>
            </a:r>
          </a:p>
          <a:p>
            <a:r>
              <a:rPr lang="en-US" dirty="0"/>
              <a:t>Card is paid via expense report in Workday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F11729D-5DFF-0361-26EE-E758D380BC68}"/>
              </a:ext>
            </a:extLst>
          </p:cNvPr>
          <p:cNvSpPr txBox="1">
            <a:spLocks/>
          </p:cNvSpPr>
          <p:nvPr/>
        </p:nvSpPr>
        <p:spPr>
          <a:xfrm>
            <a:off x="8223546" y="1301413"/>
            <a:ext cx="3019889" cy="8447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b="0" kern="1200">
                <a:solidFill>
                  <a:srgbClr val="00B0F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Purchasing Card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3E3271E-4E6D-7F7F-485A-588A73209B53}"/>
              </a:ext>
            </a:extLst>
          </p:cNvPr>
          <p:cNvSpPr txBox="1">
            <a:spLocks/>
          </p:cNvSpPr>
          <p:nvPr/>
        </p:nvSpPr>
        <p:spPr>
          <a:xfrm>
            <a:off x="8226272" y="1587783"/>
            <a:ext cx="3709853" cy="3366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Travel is allowed on P-Cards</a:t>
            </a:r>
          </a:p>
          <a:p>
            <a:r>
              <a:rPr lang="en-US" dirty="0"/>
              <a:t>University-issued credit card</a:t>
            </a:r>
          </a:p>
          <a:p>
            <a:r>
              <a:rPr lang="en-US" dirty="0"/>
              <a:t>Automatically paid</a:t>
            </a:r>
          </a:p>
          <a:p>
            <a:r>
              <a:rPr lang="en-US" dirty="0"/>
              <a:t>Reconciled within 60 days via expense report in Workday</a:t>
            </a:r>
          </a:p>
        </p:txBody>
      </p:sp>
    </p:spTree>
    <p:extLst>
      <p:ext uri="{BB962C8B-B14F-4D97-AF65-F5344CB8AC3E}">
        <p14:creationId xmlns:p14="http://schemas.microsoft.com/office/powerpoint/2010/main" val="43902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7DC4F-A68D-DC4B-0885-B2DE28279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C47A-609E-A398-3F9F-FFBF33F1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Receipt requirements when paid with…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C4954-57FB-574B-98C9-8A2171055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2392" y="1677157"/>
            <a:ext cx="4041096" cy="844705"/>
          </a:xfrm>
        </p:spPr>
        <p:txBody>
          <a:bodyPr/>
          <a:lstStyle/>
          <a:p>
            <a:r>
              <a:rPr lang="en-US" dirty="0"/>
              <a:t>Personal Funds or Shared Liability Card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D5B18-8D29-3E6B-48F9-B8B89A270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3799" y="2521862"/>
            <a:ext cx="3758282" cy="2265350"/>
          </a:xfrm>
        </p:spPr>
        <p:txBody>
          <a:bodyPr>
            <a:normAutofit/>
          </a:bodyPr>
          <a:lstStyle/>
          <a:p>
            <a:r>
              <a:rPr lang="en-US" dirty="0"/>
              <a:t>Receipts are required for purchases over $50</a:t>
            </a:r>
          </a:p>
          <a:p>
            <a:r>
              <a:rPr lang="en-US" dirty="0"/>
              <a:t>Receipts are not required for mileage or per diem reimbursements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53AFB7-2E97-1363-A912-D89DBE81424D}"/>
              </a:ext>
            </a:extLst>
          </p:cNvPr>
          <p:cNvSpPr txBox="1">
            <a:spLocks/>
          </p:cNvSpPr>
          <p:nvPr/>
        </p:nvSpPr>
        <p:spPr>
          <a:xfrm>
            <a:off x="6558647" y="1323474"/>
            <a:ext cx="3019889" cy="8447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b="0" kern="1200">
                <a:solidFill>
                  <a:srgbClr val="00B0F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Purchasing Card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676ADED-41D8-C032-7DD8-2EC977B15DC6}"/>
              </a:ext>
            </a:extLst>
          </p:cNvPr>
          <p:cNvSpPr txBox="1">
            <a:spLocks/>
          </p:cNvSpPr>
          <p:nvPr/>
        </p:nvSpPr>
        <p:spPr>
          <a:xfrm>
            <a:off x="6673518" y="1745826"/>
            <a:ext cx="3709853" cy="3366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Receipts required for every purchase</a:t>
            </a:r>
          </a:p>
          <a:p>
            <a:r>
              <a:rPr lang="en-US" dirty="0"/>
              <a:t>Do not use </a:t>
            </a:r>
            <a:r>
              <a:rPr lang="en-US" dirty="0" err="1"/>
              <a:t>Pcard</a:t>
            </a:r>
            <a:r>
              <a:rPr lang="en-US" dirty="0"/>
              <a:t> for meals included in the per diem or gas when using a personal vehicle</a:t>
            </a:r>
          </a:p>
        </p:txBody>
      </p:sp>
    </p:spTree>
    <p:extLst>
      <p:ext uri="{BB962C8B-B14F-4D97-AF65-F5344CB8AC3E}">
        <p14:creationId xmlns:p14="http://schemas.microsoft.com/office/powerpoint/2010/main" val="5727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5BBD86E-9A25-7AFF-1690-425B4710A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69"/>
          <a:stretch/>
        </p:blipFill>
        <p:spPr>
          <a:xfrm>
            <a:off x="10925951" y="-93837"/>
            <a:ext cx="1266049" cy="294256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7F3BE7-ED69-98D9-B814-31AFF9153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095556"/>
            <a:ext cx="7052389" cy="4535224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/>
              <a:t>Most university travel MUST be booked using the approved travel agency</a:t>
            </a:r>
          </a:p>
          <a:p>
            <a:r>
              <a:rPr lang="en-US" b="1" dirty="0"/>
              <a:t>Fox World Travel </a:t>
            </a:r>
            <a:r>
              <a:rPr lang="en-US" dirty="0"/>
              <a:t>= individual travel; work with a travel agent</a:t>
            </a:r>
          </a:p>
          <a:p>
            <a:pPr lvl="1"/>
            <a:r>
              <a:rPr lang="en-US" dirty="0"/>
              <a:t>$31.50 service fee per domestic airline ticket</a:t>
            </a:r>
          </a:p>
          <a:p>
            <a:pPr lvl="1"/>
            <a:r>
              <a:rPr lang="en-US" dirty="0"/>
              <a:t>$41.50 service fee per international airline ticket</a:t>
            </a:r>
          </a:p>
          <a:p>
            <a:pPr lvl="1"/>
            <a:r>
              <a:rPr lang="en-US" dirty="0"/>
              <a:t>No Service fees for hotel or car only reservations</a:t>
            </a:r>
          </a:p>
          <a:p>
            <a:pPr lvl="1"/>
            <a:r>
              <a:rPr lang="en-US" dirty="0"/>
              <a:t>Recommended for complex international bookings, same-day travel, etc.</a:t>
            </a:r>
          </a:p>
          <a:p>
            <a:r>
              <a:rPr lang="en-US" b="1" dirty="0"/>
              <a:t>Fox World Travel </a:t>
            </a:r>
            <a:r>
              <a:rPr lang="en-US" dirty="0"/>
              <a:t>= group travel (10 or more tickets)</a:t>
            </a:r>
          </a:p>
          <a:p>
            <a:r>
              <a:rPr lang="en-US" b="1" dirty="0"/>
              <a:t>Concur</a:t>
            </a:r>
            <a:r>
              <a:rPr lang="en-US" dirty="0"/>
              <a:t> = online booking tool</a:t>
            </a:r>
          </a:p>
          <a:p>
            <a:pPr lvl="1"/>
            <a:r>
              <a:rPr lang="en-US" dirty="0"/>
              <a:t>All employees have a Concur profile</a:t>
            </a:r>
          </a:p>
          <a:p>
            <a:pPr lvl="1"/>
            <a:r>
              <a:rPr lang="en-US" dirty="0"/>
              <a:t>Name in Concur is from Workday; ensure LEGAL name is correct and complete to match ID’s used for travel</a:t>
            </a:r>
          </a:p>
          <a:p>
            <a:pPr lvl="1"/>
            <a:r>
              <a:rPr lang="en-US" dirty="0"/>
              <a:t>$6.00 service fee per airline ticket (domestic or international)</a:t>
            </a:r>
          </a:p>
          <a:p>
            <a:pPr lvl="1"/>
            <a:r>
              <a:rPr lang="en-US" dirty="0"/>
              <a:t>No Service fees for hotel or car only reservations</a:t>
            </a:r>
          </a:p>
          <a:p>
            <a:r>
              <a:rPr lang="en-US" b="1" dirty="0"/>
              <a:t>Shorts Travel </a:t>
            </a:r>
            <a:r>
              <a:rPr lang="en-US" dirty="0"/>
              <a:t>= athletics</a:t>
            </a:r>
          </a:p>
          <a:p>
            <a:r>
              <a:rPr lang="en-US" dirty="0">
                <a:hlinkClick r:id="rId3"/>
              </a:rPr>
              <a:t>Fox World Portal </a:t>
            </a:r>
            <a:r>
              <a:rPr lang="en-US" dirty="0"/>
              <a:t>= invoices and forms</a:t>
            </a:r>
          </a:p>
        </p:txBody>
      </p:sp>
      <p:pic>
        <p:nvPicPr>
          <p:cNvPr id="13" name="Picture 12" descr="Book Athletic Team Travel | Travel">
            <a:extLst>
              <a:ext uri="{FF2B5EF4-FFF2-40B4-BE49-F238E27FC236}">
                <a16:creationId xmlns:a16="http://schemas.microsoft.com/office/drawing/2014/main" id="{2D312714-7059-2E16-11C9-2EB3277C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96" y="4327039"/>
            <a:ext cx="2460371" cy="144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AP Concur Features | G2">
            <a:hlinkClick r:id="rId5"/>
            <a:extLst>
              <a:ext uri="{FF2B5EF4-FFF2-40B4-BE49-F238E27FC236}">
                <a16:creationId xmlns:a16="http://schemas.microsoft.com/office/drawing/2014/main" id="{F9EFD8F4-A5A4-FE37-056C-FA65DD05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82" y="1027906"/>
            <a:ext cx="2651175" cy="144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roup Block Travel – Fox World Travel | Travel">
            <a:hlinkClick r:id="rId3"/>
            <a:extLst>
              <a:ext uri="{FF2B5EF4-FFF2-40B4-BE49-F238E27FC236}">
                <a16:creationId xmlns:a16="http://schemas.microsoft.com/office/drawing/2014/main" id="{48D858AB-57A7-3C4B-2538-69C375A43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39" y="2530961"/>
            <a:ext cx="2133128" cy="144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C1C3CA6-301E-7ED7-F10F-7AB9A82DD5AD}"/>
              </a:ext>
            </a:extLst>
          </p:cNvPr>
          <p:cNvSpPr txBox="1">
            <a:spLocks/>
          </p:cNvSpPr>
          <p:nvPr/>
        </p:nvSpPr>
        <p:spPr>
          <a:xfrm>
            <a:off x="482600" y="365125"/>
            <a:ext cx="108712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0" dirty="0">
                <a:solidFill>
                  <a:schemeClr val="accent1"/>
                </a:solidFill>
              </a:rPr>
              <a:t>Travel</a:t>
            </a:r>
            <a:r>
              <a:rPr lang="en-US" sz="4400" b="0" dirty="0">
                <a:solidFill>
                  <a:schemeClr val="accent1"/>
                </a:solidFill>
              </a:rPr>
              <a:t> Agencies</a:t>
            </a:r>
          </a:p>
        </p:txBody>
      </p:sp>
    </p:spTree>
    <p:extLst>
      <p:ext uri="{BB962C8B-B14F-4D97-AF65-F5344CB8AC3E}">
        <p14:creationId xmlns:p14="http://schemas.microsoft.com/office/powerpoint/2010/main" val="4704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7FEF-0504-FBBD-47A7-25809AFA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29" y="681355"/>
            <a:ext cx="10515600" cy="581706"/>
          </a:xfrm>
        </p:spPr>
        <p:txBody>
          <a:bodyPr>
            <a:noAutofit/>
          </a:bodyPr>
          <a:lstStyle/>
          <a:p>
            <a:r>
              <a:rPr lang="en-US" sz="4800" b="0" dirty="0">
                <a:solidFill>
                  <a:schemeClr val="accent1"/>
                </a:solidFill>
              </a:rPr>
              <a:t>Airfare</a:t>
            </a:r>
            <a:endParaRPr lang="en-US" sz="4400" b="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F4986-B62D-F1A9-1E12-3936FC6B9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63062"/>
            <a:ext cx="10219267" cy="436771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Must ALWAYS be booked with a travel agency or in Concur</a:t>
            </a:r>
          </a:p>
          <a:p>
            <a:r>
              <a:rPr lang="en-US" sz="2400" dirty="0"/>
              <a:t>CANNOT be booked on third-party website (Expedia, Travelocity, etc.) or directly with airlines</a:t>
            </a:r>
          </a:p>
          <a:p>
            <a:r>
              <a:rPr lang="en-US" sz="2400" dirty="0"/>
              <a:t>Seat assignment fees are allowed but cannot be for cabin upgrades/class change</a:t>
            </a:r>
          </a:p>
          <a:p>
            <a:r>
              <a:rPr lang="en-US" sz="2400" dirty="0"/>
              <a:t>Allow baggage fees</a:t>
            </a:r>
          </a:p>
          <a:p>
            <a:r>
              <a:rPr lang="en-US" sz="2400" dirty="0"/>
              <a:t>Valid cost comparisons are required when:</a:t>
            </a:r>
          </a:p>
          <a:p>
            <a:pPr lvl="1"/>
            <a:r>
              <a:rPr lang="en-US" sz="2200" dirty="0"/>
              <a:t>Adding personal stops to trip (ex., Conference in Denver but flying from MSP to DEN to San Diego for personal reasons and back to MSP)</a:t>
            </a:r>
          </a:p>
          <a:p>
            <a:pPr lvl="1"/>
            <a:r>
              <a:rPr lang="en-US" sz="2200" dirty="0"/>
              <a:t>Layovers longer than one night</a:t>
            </a:r>
          </a:p>
          <a:p>
            <a:pPr lvl="1"/>
            <a:r>
              <a:rPr lang="en-US" sz="2200" dirty="0"/>
              <a:t>Departing from/returning to airport outside of WI or more than 100 mi from the WI border for personal reasons (including from voluntary remote work location)</a:t>
            </a:r>
          </a:p>
        </p:txBody>
      </p:sp>
      <p:pic>
        <p:nvPicPr>
          <p:cNvPr id="6" name="Graphic 5" descr="Airplane outline">
            <a:extLst>
              <a:ext uri="{FF2B5EF4-FFF2-40B4-BE49-F238E27FC236}">
                <a16:creationId xmlns:a16="http://schemas.microsoft.com/office/drawing/2014/main" id="{68230061-4F19-2CA3-931E-E35FF9E69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467" y="134461"/>
            <a:ext cx="1236133" cy="12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3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287901-D00C-ED69-B165-59CB07760C95}"/>
              </a:ext>
            </a:extLst>
          </p:cNvPr>
          <p:cNvSpPr txBox="1">
            <a:spLocks/>
          </p:cNvSpPr>
          <p:nvPr/>
        </p:nvSpPr>
        <p:spPr>
          <a:xfrm>
            <a:off x="479683" y="484213"/>
            <a:ext cx="10515600" cy="863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0" dirty="0">
                <a:solidFill>
                  <a:schemeClr val="accent1"/>
                </a:solidFill>
              </a:rPr>
              <a:t>Lodging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737089-AED0-B2C3-F8AB-7DB3212FACC5}"/>
              </a:ext>
            </a:extLst>
          </p:cNvPr>
          <p:cNvSpPr txBox="1">
            <a:spLocks/>
          </p:cNvSpPr>
          <p:nvPr/>
        </p:nvSpPr>
        <p:spPr>
          <a:xfrm>
            <a:off x="479683" y="1253331"/>
            <a:ext cx="89154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Reimbursement is allowed up to maximum nightly rate for location</a:t>
            </a:r>
          </a:p>
          <a:p>
            <a:pPr lvl="1"/>
            <a:r>
              <a:rPr lang="en-US" dirty="0"/>
              <a:t>Per Diem Calculator shows rates</a:t>
            </a:r>
          </a:p>
          <a:p>
            <a:pPr lvl="1"/>
            <a:r>
              <a:rPr lang="en-US" dirty="0"/>
              <a:t>If city is not listed, use county</a:t>
            </a:r>
          </a:p>
          <a:p>
            <a:pPr lvl="1"/>
            <a:r>
              <a:rPr lang="en-US" dirty="0"/>
              <a:t>Exceptions to nightly max:</a:t>
            </a:r>
          </a:p>
          <a:p>
            <a:pPr lvl="2"/>
            <a:r>
              <a:rPr lang="en-US" dirty="0"/>
              <a:t>Designated conference hotels</a:t>
            </a:r>
          </a:p>
          <a:p>
            <a:pPr lvl="2"/>
            <a:r>
              <a:rPr lang="en-US" dirty="0"/>
              <a:t>Overaged due to taxes and fees (not applicable in WI)</a:t>
            </a:r>
          </a:p>
          <a:p>
            <a:pPr lvl="2"/>
            <a:r>
              <a:rPr lang="en-US" dirty="0"/>
              <a:t>No hotels available under max rate (proof required)</a:t>
            </a:r>
          </a:p>
          <a:p>
            <a:r>
              <a:rPr lang="en-US" dirty="0"/>
              <a:t>Can book in Concur, with travel agency, or direct with hotel	</a:t>
            </a:r>
          </a:p>
          <a:p>
            <a:r>
              <a:rPr lang="en-US" dirty="0"/>
              <a:t>Tax Exemption</a:t>
            </a:r>
          </a:p>
          <a:p>
            <a:pPr lvl="1"/>
            <a:r>
              <a:rPr lang="en-US" dirty="0"/>
              <a:t>Always tax exempt in WI</a:t>
            </a:r>
          </a:p>
          <a:p>
            <a:pPr lvl="1"/>
            <a:r>
              <a:rPr lang="en-US" dirty="0"/>
              <a:t>Other states have some tax exemption. 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err="1"/>
              <a:t>TravelWIse</a:t>
            </a:r>
            <a:r>
              <a:rPr lang="en-US" dirty="0"/>
              <a:t> for list</a:t>
            </a:r>
          </a:p>
          <a:p>
            <a:pPr lvl="1"/>
            <a:endParaRPr lang="en-US" dirty="0"/>
          </a:p>
        </p:txBody>
      </p:sp>
      <p:pic>
        <p:nvPicPr>
          <p:cNvPr id="7" name="Picture 4" descr="Bed outline">
            <a:extLst>
              <a:ext uri="{FF2B5EF4-FFF2-40B4-BE49-F238E27FC236}">
                <a16:creationId xmlns:a16="http://schemas.microsoft.com/office/drawing/2014/main" id="{7BA441DC-1021-9F08-2630-454026F86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9441302" y="-110458"/>
            <a:ext cx="2405038" cy="2405038"/>
          </a:xfrm>
          <a:prstGeom prst="rect">
            <a:avLst/>
          </a:prstGeom>
          <a:noFill/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666A379-F594-CAF6-4E28-D0585BC3A291}"/>
              </a:ext>
            </a:extLst>
          </p:cNvPr>
          <p:cNvSpPr/>
          <p:nvPr/>
        </p:nvSpPr>
        <p:spPr>
          <a:xfrm>
            <a:off x="11815085" y="6487451"/>
            <a:ext cx="165462" cy="165462"/>
          </a:xfrm>
          <a:prstGeom prst="ellipse">
            <a:avLst/>
          </a:prstGeom>
          <a:solidFill>
            <a:srgbClr val="EDF2F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CE00E8-938F-853A-4524-8692AD9B59A8}"/>
              </a:ext>
            </a:extLst>
          </p:cNvPr>
          <p:cNvSpPr/>
          <p:nvPr/>
        </p:nvSpPr>
        <p:spPr>
          <a:xfrm>
            <a:off x="11495045" y="6103971"/>
            <a:ext cx="320040" cy="320040"/>
          </a:xfrm>
          <a:prstGeom prst="ellipse">
            <a:avLst/>
          </a:prstGeom>
          <a:solidFill>
            <a:srgbClr val="EDF2F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D54660-91A6-F70B-84D5-D143C21C7C5D}"/>
              </a:ext>
            </a:extLst>
          </p:cNvPr>
          <p:cNvSpPr/>
          <p:nvPr/>
        </p:nvSpPr>
        <p:spPr>
          <a:xfrm>
            <a:off x="6391835" y="4563421"/>
            <a:ext cx="5190565" cy="1540550"/>
          </a:xfrm>
          <a:prstGeom prst="roundRect">
            <a:avLst/>
          </a:prstGeom>
          <a:solidFill>
            <a:srgbClr val="EDF2F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NEVER book with a third party site (booking.com, Expedia, etc.)… you will NOT be reimbursed &amp; BEWARE OF SCAMS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3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-Stout">
      <a:dk1>
        <a:srgbClr val="13284B"/>
      </a:dk1>
      <a:lt1>
        <a:srgbClr val="F0F0F0"/>
      </a:lt1>
      <a:dk2>
        <a:srgbClr val="13284B"/>
      </a:dk2>
      <a:lt2>
        <a:srgbClr val="00A3E0"/>
      </a:lt2>
      <a:accent1>
        <a:srgbClr val="1D4F91"/>
      </a:accent1>
      <a:accent2>
        <a:srgbClr val="C9DFF5"/>
      </a:accent2>
      <a:accent3>
        <a:srgbClr val="CEF791"/>
      </a:accent3>
      <a:accent4>
        <a:srgbClr val="FAC14F"/>
      </a:accent4>
      <a:accent5>
        <a:srgbClr val="C3DFD6"/>
      </a:accent5>
      <a:accent6>
        <a:srgbClr val="EB613F"/>
      </a:accent6>
      <a:hlink>
        <a:srgbClr val="2E9FDD"/>
      </a:hlink>
      <a:folHlink>
        <a:srgbClr val="144F9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4539F86-092F-144C-85F7-6648A2EF7C9D}" vid="{4A9A2EF1-C25D-EA44-AA53-E19FC786D7F8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D55089C03FD4EB788F461F1CD9C4C" ma:contentTypeVersion="7" ma:contentTypeDescription="Create a new document." ma:contentTypeScope="" ma:versionID="f62e109f566af84c85e2f444fba72e6d">
  <xsd:schema xmlns:xsd="http://www.w3.org/2001/XMLSchema" xmlns:xs="http://www.w3.org/2001/XMLSchema" xmlns:p="http://schemas.microsoft.com/office/2006/metadata/properties" xmlns:ns1="http://schemas.microsoft.com/sharepoint/v3" xmlns:ns2="f7d152d1-f857-4de6-974e-67acf66ebef3" xmlns:ns3="11fecfb6-7725-4751-8031-1356f71e7068" xmlns:ns4="ba7a27fc-dcff-4cb6-a1bd-d3dd078c1546" xmlns:ns5="b43a2401-f8d3-41b1-907b-d8144d9a056d" targetNamespace="http://schemas.microsoft.com/office/2006/metadata/properties" ma:root="true" ma:fieldsID="fefb53dee359675a3752512e3b65ab9a" ns1:_="" ns2:_="" ns3:_="" ns4:_="" ns5:_="">
    <xsd:import namespace="http://schemas.microsoft.com/sharepoint/v3"/>
    <xsd:import namespace="f7d152d1-f857-4de6-974e-67acf66ebef3"/>
    <xsd:import namespace="11fecfb6-7725-4751-8031-1356f71e7068"/>
    <xsd:import namespace="ba7a27fc-dcff-4cb6-a1bd-d3dd078c1546"/>
    <xsd:import namespace="b43a2401-f8d3-41b1-907b-d8144d9a056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152d1-f857-4de6-974e-67acf66ebe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ecfb6-7725-4751-8031-1356f71e7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a27fc-dcff-4cb6-a1bd-d3dd078c154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c76c1b-d857-4386-a6f0-8b0e992c32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a2401-f8d3-41b1-907b-d8144d9a056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ca8477e-f643-458e-973c-9564530cd572}" ma:internalName="TaxCatchAll" ma:showField="CatchAllData" ma:web="b43a2401-f8d3-41b1-907b-d8144d9a0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3a2401-f8d3-41b1-907b-d8144d9a056d" xsi:nil="true"/>
    <lcf76f155ced4ddcb4097134ff3c332f xmlns="ba7a27fc-dcff-4cb6-a1bd-d3dd078c1546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B06CAE-3FB8-49AD-A218-936341D15D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D92C3D-CD3B-49CC-B5C6-A88365CAA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d152d1-f857-4de6-974e-67acf66ebef3"/>
    <ds:schemaRef ds:uri="11fecfb6-7725-4751-8031-1356f71e7068"/>
    <ds:schemaRef ds:uri="ba7a27fc-dcff-4cb6-a1bd-d3dd078c1546"/>
    <ds:schemaRef ds:uri="b43a2401-f8d3-41b1-907b-d8144d9a0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7C486C-24E0-474B-9228-934F10817885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b43a2401-f8d3-41b1-907b-d8144d9a056d"/>
    <ds:schemaRef ds:uri="http://schemas.microsoft.com/sharepoint/v3"/>
    <ds:schemaRef ds:uri="f7d152d1-f857-4de6-974e-67acf66ebef3"/>
    <ds:schemaRef ds:uri="ba7a27fc-dcff-4cb6-a1bd-d3dd078c1546"/>
    <ds:schemaRef ds:uri="11fecfb6-7725-4751-8031-1356f71e706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23_PowerPoint_Template</Template>
  <TotalTime>637</TotalTime>
  <Words>949</Words>
  <Application>Microsoft Office PowerPoint</Application>
  <PresentationFormat>Widescreen</PresentationFormat>
  <Paragraphs>145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Franklin Gothic Book</vt:lpstr>
      <vt:lpstr>Georgia</vt:lpstr>
      <vt:lpstr>Trebuchet MS</vt:lpstr>
      <vt:lpstr>Tw Cen MT</vt:lpstr>
      <vt:lpstr>Office Theme</vt:lpstr>
      <vt:lpstr>Traveling on University Business</vt:lpstr>
      <vt:lpstr>Presenter: Emily Stoffel Regional Travel Manager Emily.Stoffel@wisconsin.edu </vt:lpstr>
      <vt:lpstr>The more restrictive policy takes precedence</vt:lpstr>
      <vt:lpstr>Travel Authorizations required for:</vt:lpstr>
      <vt:lpstr>Paying for Travel</vt:lpstr>
      <vt:lpstr>Receipt requirements when paid with…</vt:lpstr>
      <vt:lpstr>PowerPoint Presentation</vt:lpstr>
      <vt:lpstr>Airfare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Wisconsin System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Stoffel, Emily</dc:creator>
  <cp:lastModifiedBy>Stoffel, Emily</cp:lastModifiedBy>
  <cp:revision>1</cp:revision>
  <dcterms:created xsi:type="dcterms:W3CDTF">2025-08-15T13:18:58Z</dcterms:created>
  <dcterms:modified xsi:type="dcterms:W3CDTF">2025-08-22T20:31:09Z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0x010100620D55089C03FD4EB788F461F1CD9C4C</vt:lpwstr>
  </property>
  <property fmtid="{D5CDD505-2E9C-101B-9397-08002B2CF9AE}" pid="3" name="MediaServiceImageTags">
    <vt:lpwstr/>
  </property>
</Properties>
</file>